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437" r:id="rId3"/>
    <p:sldId id="451" r:id="rId4"/>
    <p:sldId id="452" r:id="rId5"/>
    <p:sldId id="453" r:id="rId6"/>
    <p:sldId id="454"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51"/>
            <p14:sldId id="452"/>
            <p14:sldId id="453"/>
            <p14:sldId id="454"/>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7</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smtClean="0">
                <a:solidFill>
                  <a:srgbClr val="C00000"/>
                </a:solidFill>
              </a:rPr>
              <a:t>UNIT </a:t>
            </a:r>
            <a:r>
              <a:rPr lang="en-US" b="1">
                <a:solidFill>
                  <a:srgbClr val="C00000"/>
                </a:solidFill>
              </a:rPr>
              <a:t>I</a:t>
            </a:r>
            <a:r>
              <a:rPr lang="en-US" b="1" smtClean="0">
                <a:solidFill>
                  <a:srgbClr val="C00000"/>
                </a:solidFill>
              </a:rPr>
              <a:t>II</a:t>
            </a:r>
            <a:r>
              <a:rPr lang="en-US" b="1" dirty="0" smtClean="0">
                <a:solidFill>
                  <a:srgbClr val="C00000"/>
                </a:solidFill>
              </a:rPr>
              <a:t/>
            </a:r>
            <a:br>
              <a:rPr lang="en-US" b="1" dirty="0" smtClean="0">
                <a:solidFill>
                  <a:srgbClr val="C00000"/>
                </a:solidFill>
              </a:rPr>
            </a:br>
            <a:r>
              <a:rPr lang="en-US" dirty="0" smtClean="0"/>
              <a:t>Digital Evidence</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smtClean="0"/>
              <a:t>Digital </a:t>
            </a:r>
            <a:r>
              <a:rPr lang="en-US" dirty="0"/>
              <a:t>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677656"/>
          </a:xfrm>
          <a:prstGeom prst="rect">
            <a:avLst/>
          </a:prstGeom>
        </p:spPr>
        <p:txBody>
          <a:bodyPr wrap="square">
            <a:spAutoFit/>
          </a:bodyPr>
          <a:lstStyle/>
          <a:p>
            <a:pPr algn="just"/>
            <a:r>
              <a:rPr lang="en-US" sz="2400" dirty="0"/>
              <a:t>Digital evidence refers to any information or data that is stored or transmitted in a digital form and that is relevant to an investigation or legal proceeding. This type of evidence is increasingly important in today's digital age, as technology plays a significant role in various aspects of our lives. Digital evidence can be collected from a wide range of devices and sources, including computers, mobile phones, tablets, servers, and network infrastructure.</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smtClean="0"/>
              <a:t>Digital </a:t>
            </a:r>
            <a:r>
              <a:rPr lang="en-US" dirty="0"/>
              <a:t>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24315"/>
          </a:xfrm>
          <a:prstGeom prst="rect">
            <a:avLst/>
          </a:prstGeom>
        </p:spPr>
        <p:txBody>
          <a:bodyPr wrap="square">
            <a:spAutoFit/>
          </a:bodyPr>
          <a:lstStyle/>
          <a:p>
            <a:r>
              <a:rPr lang="en-US" sz="2400" dirty="0"/>
              <a:t>Here are some key aspects of digital evidence:</a:t>
            </a:r>
          </a:p>
          <a:p>
            <a:r>
              <a:rPr lang="en-US" sz="2400" b="1" dirty="0"/>
              <a:t>Types of Digital Evidence:</a:t>
            </a:r>
            <a:endParaRPr lang="en-US" sz="2400" dirty="0"/>
          </a:p>
          <a:p>
            <a:pPr lvl="1"/>
            <a:r>
              <a:rPr lang="en-US" sz="2400" b="1" dirty="0"/>
              <a:t>Documentary Evidence:</a:t>
            </a:r>
            <a:r>
              <a:rPr lang="en-US" sz="2400" dirty="0"/>
              <a:t> Digital documents, such as emails, text files, spreadsheets, and presentations.</a:t>
            </a:r>
          </a:p>
          <a:p>
            <a:pPr lvl="1"/>
            <a:r>
              <a:rPr lang="en-US" sz="2400" b="1" dirty="0"/>
              <a:t>Photographic and Video Evidence:</a:t>
            </a:r>
            <a:r>
              <a:rPr lang="en-US" sz="2400" dirty="0"/>
              <a:t> Digital images and videos captured by cameras or other recording devices.</a:t>
            </a:r>
          </a:p>
          <a:p>
            <a:pPr lvl="1"/>
            <a:r>
              <a:rPr lang="en-US" sz="2400" b="1" dirty="0"/>
              <a:t>Audio Evidence:</a:t>
            </a:r>
            <a:r>
              <a:rPr lang="en-US" sz="2400" dirty="0"/>
              <a:t> Digital recordings of conversations or other audio content.</a:t>
            </a:r>
          </a:p>
          <a:p>
            <a:pPr lvl="1"/>
            <a:r>
              <a:rPr lang="en-US" sz="2400" b="1" dirty="0"/>
              <a:t>Transactional Data:</a:t>
            </a:r>
            <a:r>
              <a:rPr lang="en-US" sz="2400" dirty="0"/>
              <a:t> Information related to transactions, such as financial records and logs.</a:t>
            </a:r>
          </a:p>
          <a:p>
            <a:pPr lvl="1"/>
            <a:r>
              <a:rPr lang="en-US" sz="2400" b="1" dirty="0"/>
              <a:t>Computer Forensics:</a:t>
            </a:r>
            <a:r>
              <a:rPr lang="en-US" sz="2400" dirty="0"/>
              <a:t> Analysis of computer systems, storage devices, and networks to gather evidence.</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27702293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smtClean="0"/>
              <a:t>Digital </a:t>
            </a:r>
            <a:r>
              <a:rPr lang="en-US" dirty="0"/>
              <a:t>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24315"/>
          </a:xfrm>
          <a:prstGeom prst="rect">
            <a:avLst/>
          </a:prstGeom>
        </p:spPr>
        <p:txBody>
          <a:bodyPr wrap="square">
            <a:spAutoFit/>
          </a:bodyPr>
          <a:lstStyle/>
          <a:p>
            <a:r>
              <a:rPr lang="en-US" sz="2400" b="1" dirty="0"/>
              <a:t>Collection and Preservation:</a:t>
            </a:r>
            <a:endParaRPr lang="en-US" sz="2400" dirty="0"/>
          </a:p>
          <a:p>
            <a:r>
              <a:rPr lang="en-US" sz="2400" dirty="0"/>
              <a:t>Proper procedures must be followed to collect and preserve digital evidence to ensure its integrity and admissibility in court.</a:t>
            </a:r>
          </a:p>
          <a:p>
            <a:r>
              <a:rPr lang="en-US" sz="2400" dirty="0"/>
              <a:t>Chain of custody is crucial to maintaining the integrity of the evidence. This involves documenting every person who handles the evidence and the circumstances under which it is handled</a:t>
            </a:r>
            <a:r>
              <a:rPr lang="en-US" sz="2400" dirty="0" smtClean="0"/>
              <a:t>.</a:t>
            </a:r>
          </a:p>
          <a:p>
            <a:r>
              <a:rPr lang="en-US" sz="2400" b="1" dirty="0"/>
              <a:t>Forensic Analysis:</a:t>
            </a:r>
            <a:endParaRPr lang="en-US" sz="2400" dirty="0"/>
          </a:p>
          <a:p>
            <a:r>
              <a:rPr lang="en-US" sz="2400" dirty="0"/>
              <a:t>Digital forensics involves the examination of digital evidence to uncover information related to a crime or an incident.</a:t>
            </a:r>
          </a:p>
          <a:p>
            <a:r>
              <a:rPr lang="en-US" sz="2400" dirty="0"/>
              <a:t>Forensic tools and techniques are used to recover, analyze, and present digital evidence in a legally defensible manner.</a:t>
            </a:r>
          </a:p>
          <a:p>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16648869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smtClean="0"/>
              <a:t>Digital </a:t>
            </a:r>
            <a:r>
              <a:rPr lang="en-US" dirty="0"/>
              <a:t>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93647"/>
          </a:xfrm>
          <a:prstGeom prst="rect">
            <a:avLst/>
          </a:prstGeom>
        </p:spPr>
        <p:txBody>
          <a:bodyPr wrap="square">
            <a:spAutoFit/>
          </a:bodyPr>
          <a:lstStyle/>
          <a:p>
            <a:r>
              <a:rPr lang="en-US" sz="2400" b="1" dirty="0"/>
              <a:t>Challenges in Digital Evidence:</a:t>
            </a:r>
            <a:endParaRPr lang="en-US" sz="2400" dirty="0"/>
          </a:p>
          <a:p>
            <a:pPr lvl="1"/>
            <a:r>
              <a:rPr lang="en-US" sz="2400" b="1" dirty="0"/>
              <a:t>Volatility:</a:t>
            </a:r>
            <a:r>
              <a:rPr lang="en-US" sz="2400" dirty="0"/>
              <a:t> Digital evidence can be easily altered, deleted, or destroyed if not handled properly.</a:t>
            </a:r>
          </a:p>
          <a:p>
            <a:pPr lvl="1"/>
            <a:r>
              <a:rPr lang="en-US" sz="2400" b="1" dirty="0"/>
              <a:t>Encryption:</a:t>
            </a:r>
            <a:r>
              <a:rPr lang="en-US" sz="2400" dirty="0"/>
              <a:t> Encrypted data poses challenges for investigators as it may require decryption to access the content.</a:t>
            </a:r>
          </a:p>
          <a:p>
            <a:pPr lvl="1"/>
            <a:r>
              <a:rPr lang="en-US" sz="2400" b="1" dirty="0"/>
              <a:t>Privacy Concerns:</a:t>
            </a:r>
            <a:r>
              <a:rPr lang="en-US" sz="2400" dirty="0"/>
              <a:t> Balancing the need for evidence with privacy considerations is an ongoing challenge.</a:t>
            </a:r>
          </a:p>
          <a:p>
            <a:r>
              <a:rPr lang="en-US" sz="2400" b="1" dirty="0"/>
              <a:t>Legal Considerations:</a:t>
            </a:r>
            <a:endParaRPr lang="en-US" sz="2400" dirty="0"/>
          </a:p>
          <a:p>
            <a:pPr lvl="1"/>
            <a:r>
              <a:rPr lang="en-US" sz="2400" dirty="0"/>
              <a:t>Admissibility of digital evidence in court may depend on factors such as the reliability of the collection and analysis methods.</a:t>
            </a:r>
          </a:p>
          <a:p>
            <a:pPr lvl="1"/>
            <a:r>
              <a:rPr lang="en-US" sz="2400" dirty="0"/>
              <a:t>Legal standards and procedures for handling digital evidence may vary by jurisdiction</a:t>
            </a:r>
            <a:r>
              <a:rPr lang="en-US" dirty="0"/>
              <a:t>.</a:t>
            </a:r>
          </a:p>
          <a:p>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00648670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smtClean="0"/>
              <a:t>Digital </a:t>
            </a:r>
            <a:r>
              <a:rPr lang="en-US" dirty="0"/>
              <a:t>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93647"/>
          </a:xfrm>
          <a:prstGeom prst="rect">
            <a:avLst/>
          </a:prstGeom>
        </p:spPr>
        <p:txBody>
          <a:bodyPr wrap="square">
            <a:spAutoFit/>
          </a:bodyPr>
          <a:lstStyle/>
          <a:p>
            <a:r>
              <a:rPr lang="en-US" sz="2400" b="1" dirty="0"/>
              <a:t>Examples of Digital Evidence:</a:t>
            </a:r>
            <a:endParaRPr lang="en-US" sz="2400" dirty="0"/>
          </a:p>
          <a:p>
            <a:r>
              <a:rPr lang="en-US" sz="2400" dirty="0"/>
              <a:t>Email communications</a:t>
            </a:r>
          </a:p>
          <a:p>
            <a:r>
              <a:rPr lang="en-US" sz="2400" dirty="0"/>
              <a:t>Social media posts</a:t>
            </a:r>
          </a:p>
          <a:p>
            <a:r>
              <a:rPr lang="en-US" sz="2400" dirty="0"/>
              <a:t>GPS location data</a:t>
            </a:r>
          </a:p>
          <a:p>
            <a:r>
              <a:rPr lang="en-US" sz="2400" dirty="0"/>
              <a:t>Computer logs and system files</a:t>
            </a:r>
          </a:p>
          <a:p>
            <a:r>
              <a:rPr lang="en-US" sz="2400" dirty="0"/>
              <a:t>Digital images and videos</a:t>
            </a:r>
          </a:p>
          <a:p>
            <a:endParaRPr lang="en-US" sz="2400" dirty="0" smtClean="0"/>
          </a:p>
          <a:p>
            <a:r>
              <a:rPr lang="en-US" sz="2400" dirty="0"/>
              <a:t>Digital evidence is a critical component of modern investigations, encompassing a wide range of information that can help establish facts, link individuals to activities, and provide insights into various types of incidents. The field of digital forensics continues to evolve as technology advances, presenting new challenges and opportunities for investigators and legal professionals.</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75237642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532</Words>
  <Application>Microsoft Office PowerPoint</Application>
  <PresentationFormat>On-screen Show (4:3)</PresentationFormat>
  <Paragraphs>53</Paragraphs>
  <Slides>7</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Algerian</vt:lpstr>
      <vt:lpstr>Arial</vt:lpstr>
      <vt:lpstr>Calibri</vt:lpstr>
      <vt:lpstr>Times New Roman</vt:lpstr>
      <vt:lpstr>Office Theme</vt:lpstr>
      <vt:lpstr>DR SNSRCAS, CBE  Introduction to Digital Forensics 21PCA213  I MCA  ODD SEM UNIT III Digital Evidence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237</cp:revision>
  <dcterms:created xsi:type="dcterms:W3CDTF">2006-08-16T00:00:00Z</dcterms:created>
  <dcterms:modified xsi:type="dcterms:W3CDTF">2023-11-26T12:31:27Z</dcterms:modified>
</cp:coreProperties>
</file>